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528" r:id="rId5"/>
    <p:sldId id="511" r:id="rId6"/>
    <p:sldId id="510" r:id="rId7"/>
    <p:sldId id="519" r:id="rId8"/>
    <p:sldId id="513" r:id="rId9"/>
    <p:sldId id="517" r:id="rId10"/>
    <p:sldId id="514" r:id="rId11"/>
    <p:sldId id="515" r:id="rId12"/>
    <p:sldId id="516" r:id="rId13"/>
    <p:sldId id="518" r:id="rId14"/>
    <p:sldId id="512" r:id="rId15"/>
    <p:sldId id="520" r:id="rId16"/>
    <p:sldId id="521" r:id="rId17"/>
    <p:sldId id="522" r:id="rId18"/>
    <p:sldId id="523" r:id="rId19"/>
    <p:sldId id="529" r:id="rId20"/>
    <p:sldId id="26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742AD6E-7779-3D4E-A9AA-5A9055DCC0F5}" name="Joanna Goh" initials="MG" userId="S::GOHMSJ@a-star.edu.sg::14d86e87-d1f4-4e45-898d-5952a70905a2" providerId="AD"/>
  <p188:author id="{C668C2E0-7C36-B745-924B-EA5B5C48D613}" name="Charmaine Ang" initials="SA" userId="S::angsyc@a-star.edu.sg::e73100e0-abb3-40c8-a08a-0a84ee85e7bf" providerId="AD"/>
  <p188:author id="{3D7733EA-BC08-615E-CCE8-73A0BAB2ABE7}" name="Sherlynn Chan" initials="JC" userId="S::CHANJHS@a-star.edu.sg::344a8c10-fbf7-45af-9bda-9c9c7a13dc5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2F3"/>
    <a:srgbClr val="E2EFD9"/>
    <a:srgbClr val="FFCCCC"/>
    <a:srgbClr val="FFFFFF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0" d="100"/>
          <a:sy n="200" d="100"/>
        </p:scale>
        <p:origin x="-591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64028-BC4A-4412-85AA-058704F3D659}" type="datetimeFigureOut">
              <a:rPr lang="en-SG" smtClean="0"/>
              <a:t>28/10/2026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DD60C-8865-42F3-A83A-99C3A3AF12B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49118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3DD60C-8865-42F3-A83A-99C3A3AF12B3}" type="slidenum">
              <a:rPr lang="en-SG" smtClean="0"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72412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hyperlink" Target="mailto:BioTAP@a-star.edu.sg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A5216D-CB89-D135-B343-EA4CB7A585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572497-27C6-0D29-1190-B584EC4CE0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321" y="47711"/>
            <a:ext cx="2412448" cy="1115551"/>
          </a:xfrm>
          <a:prstGeom prst="rect">
            <a:avLst/>
          </a:prstGeom>
        </p:spPr>
      </p:pic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895E53B0-1F49-C513-84C2-ED90374C82F3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334569" y="5682895"/>
            <a:ext cx="3434439" cy="984885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accent1"/>
                </a:solidFill>
              </a:defRPr>
            </a:lvl1pPr>
            <a:lvl2pPr marL="457189" indent="0">
              <a:buNone/>
              <a:defRPr>
                <a:solidFill>
                  <a:schemeClr val="bg1"/>
                </a:solidFill>
              </a:defRPr>
            </a:lvl2pPr>
            <a:lvl3pPr marL="914377" indent="0">
              <a:buNone/>
              <a:defRPr>
                <a:solidFill>
                  <a:schemeClr val="bg1"/>
                </a:solidFill>
              </a:defRPr>
            </a:lvl3pPr>
            <a:lvl4pPr marL="1371566" indent="0">
              <a:buNone/>
              <a:defRPr>
                <a:solidFill>
                  <a:schemeClr val="bg1"/>
                </a:solidFill>
              </a:defRPr>
            </a:lvl4pPr>
            <a:lvl5pPr marL="1828754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GB"/>
              <a:t>Name of presenter </a:t>
            </a:r>
            <a:r>
              <a:rPr lang="en-US" sz="1600" b="0">
                <a:solidFill>
                  <a:schemeClr val="bg1"/>
                </a:solidFill>
                <a:latin typeface="Open Sans 2"/>
                <a:ea typeface="Open Sans 2"/>
                <a:cs typeface="Open Sans 2"/>
                <a:sym typeface="Open Sans 2"/>
              </a:rPr>
              <a:t>Designation(s)/Department(s)      Date                     (Security/Sensitivity) Classification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3163D7-581B-6340-3FE6-AB24D7403F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569" y="1793942"/>
            <a:ext cx="4059936" cy="229780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100000"/>
              </a:lnSpc>
              <a:defRPr sz="3733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  <a:t>Title: First Line,</a:t>
            </a:r>
            <a:b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</a:br>
            <a: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  <a:t>Second Line, </a:t>
            </a:r>
            <a:b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</a:br>
            <a: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  <a:t>Open Sans Bold, </a:t>
            </a:r>
            <a:b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</a:br>
            <a: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  <a:t>36pt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719F8093-7601-F4A4-88B4-DBE2306E7FB2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335416" y="4237561"/>
            <a:ext cx="4059767" cy="738664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GB"/>
              <a:t>Sub-title: Open Sans, regular, 24pt, left align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AFE026-11A6-ABA0-E39D-C60ABC8AA9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4831" y="309576"/>
            <a:ext cx="1487170" cy="591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9614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1D07959-8BC3-FF61-65D7-D69D4BBFC9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8251D2-2511-4289-9D0A-4DD21654B9DD}"/>
              </a:ext>
            </a:extLst>
          </p:cNvPr>
          <p:cNvSpPr/>
          <p:nvPr userDrawn="1"/>
        </p:nvSpPr>
        <p:spPr>
          <a:xfrm>
            <a:off x="-21571" y="-35558"/>
            <a:ext cx="4772216" cy="6929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40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5D1976F4-F620-4E3B-7930-BD424D122A61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334569" y="5682895"/>
            <a:ext cx="3434439" cy="984885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457189" indent="0">
              <a:buNone/>
              <a:defRPr>
                <a:solidFill>
                  <a:schemeClr val="bg1"/>
                </a:solidFill>
              </a:defRPr>
            </a:lvl2pPr>
            <a:lvl3pPr marL="914377" indent="0">
              <a:buNone/>
              <a:defRPr>
                <a:solidFill>
                  <a:schemeClr val="bg1"/>
                </a:solidFill>
              </a:defRPr>
            </a:lvl3pPr>
            <a:lvl4pPr marL="1371566" indent="0">
              <a:buNone/>
              <a:defRPr>
                <a:solidFill>
                  <a:schemeClr val="bg1"/>
                </a:solidFill>
              </a:defRPr>
            </a:lvl4pPr>
            <a:lvl5pPr marL="1828754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GB"/>
              <a:t>Name of presenter </a:t>
            </a:r>
            <a:r>
              <a:rPr lang="en-US" sz="1600" b="0">
                <a:solidFill>
                  <a:schemeClr val="bg1"/>
                </a:solidFill>
                <a:latin typeface="Open Sans 2"/>
                <a:ea typeface="Open Sans 2"/>
                <a:cs typeface="Open Sans 2"/>
                <a:sym typeface="Open Sans 2"/>
              </a:rPr>
              <a:t>Designation(s)/Department(s)      Date                     (Security/Sensitivity) Classification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AF469-9503-0765-4F71-CA4E54734D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569" y="1793942"/>
            <a:ext cx="4059936" cy="229780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100000"/>
              </a:lnSpc>
              <a:defRPr sz="3733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  <a:t>Title: First Line,</a:t>
            </a:r>
            <a:b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</a:br>
            <a: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  <a:t>Second Line, </a:t>
            </a:r>
            <a:b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</a:br>
            <a: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  <a:t>Open Sans Bold, </a:t>
            </a:r>
            <a:b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</a:br>
            <a:r>
              <a:rPr lang="en-US" sz="3733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1"/>
              </a:rPr>
              <a:t>36pt</a:t>
            </a:r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8D21143B-9DB6-0751-9642-862106981A53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335416" y="4237561"/>
            <a:ext cx="4059767" cy="738664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GB"/>
              <a:t>Sub-title: Open Sans, regular, 24pt, left align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75EE73-0726-38F1-E612-2A32956A9D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321" y="47711"/>
            <a:ext cx="2412448" cy="11155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140B21-306D-171C-9FB8-2F50FA70288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4831" y="309576"/>
            <a:ext cx="1487170" cy="591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9283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9671EE-529D-BF07-BE8A-31BDE4719B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431476-6333-6EAC-6119-71F30C2758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4831" y="309576"/>
            <a:ext cx="1487170" cy="591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EAC6BD-6427-846B-5A2A-C4AEA3E02C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8461" y="6231295"/>
            <a:ext cx="523540" cy="37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7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1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2149DC-DA9F-C22A-8F7F-22862A369E3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5207" y="4230784"/>
            <a:ext cx="2630109" cy="2627216"/>
          </a:xfrm>
          <a:prstGeom prst="rect">
            <a:avLst/>
          </a:prstGeom>
        </p:spPr>
      </p:pic>
      <p:sp>
        <p:nvSpPr>
          <p:cNvPr id="16" name="Text Placeholder 9" hidden="1">
            <a:extLst>
              <a:ext uri="{FF2B5EF4-FFF2-40B4-BE49-F238E27FC236}">
                <a16:creationId xmlns:a16="http://schemas.microsoft.com/office/drawing/2014/main" id="{8DA136A9-AB67-8236-6543-8F2E3CE181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97" y="3258816"/>
            <a:ext cx="10080000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933" b="0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914377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828754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Sub-title: Open Sans, regular 22pt, left align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080E68-A791-76B1-A463-84BDAC0E1758}"/>
              </a:ext>
            </a:extLst>
          </p:cNvPr>
          <p:cNvSpPr txBox="1">
            <a:spLocks/>
          </p:cNvSpPr>
          <p:nvPr/>
        </p:nvSpPr>
        <p:spPr>
          <a:xfrm>
            <a:off x="1056003" y="4771228"/>
            <a:ext cx="10079995" cy="51662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5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lnSpc>
                <a:spcPct val="100000"/>
              </a:lnSpc>
            </a:pPr>
            <a:endParaRPr lang="en-US" sz="2933" b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F1B9CAC-A7DD-232E-33DF-B380FDD3E7BF}"/>
              </a:ext>
            </a:extLst>
          </p:cNvPr>
          <p:cNvSpPr txBox="1">
            <a:spLocks/>
          </p:cNvSpPr>
          <p:nvPr/>
        </p:nvSpPr>
        <p:spPr>
          <a:xfrm>
            <a:off x="1308337" y="5626113"/>
            <a:ext cx="10079995" cy="47073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5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lnSpc>
                <a:spcPct val="100000"/>
              </a:lnSpc>
            </a:pPr>
            <a:endParaRPr lang="en-US" sz="2933" b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A9DCADE-A3E9-8FCB-C7C7-61FC408D67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0000" y="2125127"/>
            <a:ext cx="10079995" cy="1138773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lnSpc>
                <a:spcPct val="85000"/>
              </a:lnSpc>
              <a:defRPr sz="3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/>
              <a:t>DIVIDER: OPEN SANS, BOLD, 36pt, </a:t>
            </a:r>
            <a:br>
              <a:rPr lang="en-US"/>
            </a:br>
            <a:r>
              <a:rPr lang="en-US"/>
              <a:t>LEFT ALIGN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0D891228-B135-EEA3-56CD-5CA1C59468E8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59999" y="3278900"/>
            <a:ext cx="10079995" cy="369332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GB"/>
              <a:t>Sub-title: Open Sans, regular, 24pt, left align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E1A40D5A-F3B2-CED5-03FC-F844913C897E}"/>
              </a:ext>
            </a:extLst>
          </p:cNvPr>
          <p:cNvSpPr txBox="1">
            <a:spLocks/>
          </p:cNvSpPr>
          <p:nvPr/>
        </p:nvSpPr>
        <p:spPr>
          <a:xfrm>
            <a:off x="345572" y="6518548"/>
            <a:ext cx="720517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5E97092-FB62-2940-BF72-90FEE759286B}" type="slidenum">
              <a:rPr lang="en-US" sz="8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l"/>
              <a:t>‹#›</a:t>
            </a:fld>
            <a:endParaRPr lang="en-US" sz="8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86B952C1-EBEF-9959-9C57-C30B0C614DB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1663747" y="6518548"/>
            <a:ext cx="4876800" cy="177080"/>
          </a:xfrm>
          <a:prstGeom prst="rect">
            <a:avLst/>
          </a:prstGeom>
        </p:spPr>
        <p:txBody>
          <a:bodyPr vert="horz" lIns="0" tIns="0" r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200"/>
              </a:spcBef>
              <a:buNone/>
              <a:defRPr sz="900" b="0" spc="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SG"/>
              <a:t>(Security / Sensitivity)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6832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95B5C6-DC8B-F083-8F88-3BE4F28EF1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2" name="Picture 1" descr="A blue star with a black background&#10;&#10;Description automatically generated">
            <a:extLst>
              <a:ext uri="{FF2B5EF4-FFF2-40B4-BE49-F238E27FC236}">
                <a16:creationId xmlns:a16="http://schemas.microsoft.com/office/drawing/2014/main" id="{46AF3DBD-31E5-BF81-4D8A-D273314B58C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4940" y="4204607"/>
            <a:ext cx="2630109" cy="2627216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C81054-A08B-6696-FBF8-6CC9BA4593E9}"/>
              </a:ext>
            </a:extLst>
          </p:cNvPr>
          <p:cNvSpPr txBox="1">
            <a:spLocks/>
          </p:cNvSpPr>
          <p:nvPr/>
        </p:nvSpPr>
        <p:spPr>
          <a:xfrm>
            <a:off x="5453906" y="6341468"/>
            <a:ext cx="720517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67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EFA1E33-7F6C-D4BC-D896-B37B86022D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0000" y="2125127"/>
            <a:ext cx="10079995" cy="1138773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lnSpc>
                <a:spcPct val="85000"/>
              </a:lnSpc>
              <a:defRPr sz="36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/>
              <a:t>DIVIDER: OPEN SANS, BOLD, 36pt, </a:t>
            </a:r>
            <a:br>
              <a:rPr lang="en-US"/>
            </a:br>
            <a:r>
              <a:rPr lang="en-US"/>
              <a:t>LEFT ALIGN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F8AE3113-3A91-1AD7-6912-27CC2BAE8D0D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59999" y="3278900"/>
            <a:ext cx="10079995" cy="369332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GB"/>
              <a:t>Sub-title: Open Sans, regular, 24pt, left align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CE5EFE14-4306-3751-7B50-0BF9E6C48B21}"/>
              </a:ext>
            </a:extLst>
          </p:cNvPr>
          <p:cNvSpPr txBox="1">
            <a:spLocks/>
          </p:cNvSpPr>
          <p:nvPr/>
        </p:nvSpPr>
        <p:spPr>
          <a:xfrm>
            <a:off x="345572" y="6518548"/>
            <a:ext cx="720517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5E97092-FB62-2940-BF72-90FEE759286B}" type="slidenum">
              <a:rPr lang="en-US" sz="800" smtClean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l"/>
              <a:t>‹#›</a:t>
            </a:fld>
            <a:endParaRPr lang="en-US" sz="800">
              <a:solidFill>
                <a:schemeClr val="bg2">
                  <a:lumMod val="50000"/>
                  <a:alpha val="61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86DD002-EE09-AAF7-9EC1-4EF238BCB8E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1663747" y="6518548"/>
            <a:ext cx="4876800" cy="177080"/>
          </a:xfrm>
          <a:prstGeom prst="rect">
            <a:avLst/>
          </a:prstGeom>
        </p:spPr>
        <p:txBody>
          <a:bodyPr vert="horz" lIns="0" tIns="0" r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200"/>
              </a:spcBef>
              <a:buNone/>
              <a:defRPr sz="900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SG"/>
              <a:t>(Security / Sensitivity) Classification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5012A1-2151-1159-BC3B-F92A2DC693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4831" y="309576"/>
            <a:ext cx="1487170" cy="591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341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: Paragrap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08F208A4-2027-EB03-FE12-CA123B46CAA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8335" y="1203452"/>
            <a:ext cx="10079999" cy="4800000"/>
          </a:xfrm>
          <a:prstGeom prst="rect">
            <a:avLst/>
          </a:prstGeom>
        </p:spPr>
        <p:txBody>
          <a:bodyPr vert="horz" lIns="0" tIns="0" rIns="0" anchor="t">
            <a:noAutofit/>
          </a:bodyPr>
          <a:lstStyle>
            <a:lvl1pPr marL="0" indent="0" algn="l">
              <a:lnSpc>
                <a:spcPct val="110000"/>
              </a:lnSpc>
              <a:spcBef>
                <a:spcPts val="200"/>
              </a:spcBef>
              <a:buNone/>
              <a:defRPr lang="en-SG" sz="2000" b="0" i="0" smtClean="0">
                <a:effectLst/>
              </a:defRPr>
            </a:lvl1pPr>
          </a:lstStyle>
          <a:p>
            <a:r>
              <a:rPr lang="en-SG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Paragraph: Open Sans, regular 20pt, left align, maximum 170 words</a:t>
            </a:r>
            <a:endParaRPr lang="en-SG" b="0" i="0">
              <a:solidFill>
                <a:srgbClr val="424D61"/>
              </a:solidFill>
              <a:effectLst/>
              <a:latin typeface="Helvetica" pitchFamily="2" charset="0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0D2D4E9-4EF5-3F09-B66A-05A31EC77F2B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28332" y="339452"/>
            <a:ext cx="10080000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8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914377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828754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Content 1 – Paragraph: Open Sans, bold 28pt, left align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46CD71-09A2-2F9E-31DB-C6E2844B4ED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8461" y="6231295"/>
            <a:ext cx="523540" cy="375793"/>
          </a:xfrm>
          <a:prstGeom prst="rect">
            <a:avLst/>
          </a:prstGeom>
        </p:spPr>
      </p:pic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5D1E752A-6C6B-E967-3218-57F6D37E49FB}"/>
              </a:ext>
            </a:extLst>
          </p:cNvPr>
          <p:cNvSpPr txBox="1">
            <a:spLocks/>
          </p:cNvSpPr>
          <p:nvPr/>
        </p:nvSpPr>
        <p:spPr>
          <a:xfrm>
            <a:off x="239999" y="6518548"/>
            <a:ext cx="720517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5E97092-FB62-2940-BF72-90FEE759286B}" type="slidenum">
              <a:rPr lang="en-US" sz="800" smtClean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l"/>
              <a:t>‹#›</a:t>
            </a:fld>
            <a:endParaRPr lang="en-US" sz="800">
              <a:solidFill>
                <a:schemeClr val="bg2">
                  <a:lumMod val="50000"/>
                  <a:alpha val="61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73E8E0B4-23A5-14AA-B5CE-A8D2917A6C62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1558174" y="6518548"/>
            <a:ext cx="4876800" cy="177080"/>
          </a:xfrm>
          <a:prstGeom prst="rect">
            <a:avLst/>
          </a:prstGeom>
        </p:spPr>
        <p:txBody>
          <a:bodyPr vert="horz" lIns="0" tIns="0" r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200"/>
              </a:spcBef>
              <a:buNone/>
              <a:defRPr sz="900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SG"/>
              <a:t>(Security / Sensitivity) Classification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F8BDEB36-659E-42FC-4B39-5388CA288EC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6540547" y="6510274"/>
            <a:ext cx="4301897" cy="193627"/>
          </a:xfrm>
          <a:prstGeom prst="rect">
            <a:avLst/>
          </a:prstGeom>
        </p:spPr>
        <p:txBody>
          <a:bodyPr vert="horz" lIns="0" tIns="0" r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200"/>
              </a:spcBef>
              <a:buNone/>
              <a:defRPr sz="900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SG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1875E8-E6C7-C062-E851-620EF72FB4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4831" y="309576"/>
            <a:ext cx="1487170" cy="591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615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: 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82941F4-AF35-D08C-CC66-5E968017F9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E22C5E3-7B3C-57D5-17CC-6B9183211A8A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629336" y="336000"/>
            <a:ext cx="10914963" cy="48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2800" b="1" i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2pPr>
            <a:lvl3pPr marL="914377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3pPr>
            <a:lvl4pPr marL="1371566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4pPr>
            <a:lvl5pPr marL="1828754" indent="0">
              <a:buNone/>
              <a:defRPr b="1" i="0">
                <a:solidFill>
                  <a:schemeClr val="bg1"/>
                </a:solidFill>
                <a:latin typeface="Gilroy SemiBold" pitchFamily="2" charset="77"/>
              </a:defRPr>
            </a:lvl5pPr>
          </a:lstStyle>
          <a:p>
            <a:pPr lvl="0"/>
            <a:r>
              <a:rPr lang="en-GB"/>
              <a:t>Content 6 – Empty: Open Sans, bold 28pt, left align</a:t>
            </a:r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162CABB7-54C7-824C-E165-1D2486DBBC5C}"/>
              </a:ext>
            </a:extLst>
          </p:cNvPr>
          <p:cNvSpPr txBox="1">
            <a:spLocks/>
          </p:cNvSpPr>
          <p:nvPr/>
        </p:nvSpPr>
        <p:spPr>
          <a:xfrm>
            <a:off x="239999" y="6518548"/>
            <a:ext cx="720517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5E97092-FB62-2940-BF72-90FEE759286B}" type="slidenum">
              <a:rPr lang="en-US" sz="800" smtClean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l"/>
              <a:t>‹#›</a:t>
            </a:fld>
            <a:endParaRPr lang="en-US" sz="800">
              <a:solidFill>
                <a:schemeClr val="bg2">
                  <a:lumMod val="50000"/>
                  <a:alpha val="61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49534EE1-3333-96D7-8107-389641F38A5D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1558174" y="6518548"/>
            <a:ext cx="4876800" cy="177080"/>
          </a:xfrm>
          <a:prstGeom prst="rect">
            <a:avLst/>
          </a:prstGeom>
        </p:spPr>
        <p:txBody>
          <a:bodyPr vert="horz" lIns="0" tIns="0" r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200"/>
              </a:spcBef>
              <a:buNone/>
              <a:defRPr sz="900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SG"/>
              <a:t>(Security / Sensitivity) Classification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89855949-E09D-EFBD-550A-46D66B0B87A1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540547" y="6510274"/>
            <a:ext cx="4301897" cy="193627"/>
          </a:xfrm>
          <a:prstGeom prst="rect">
            <a:avLst/>
          </a:prstGeom>
        </p:spPr>
        <p:txBody>
          <a:bodyPr vert="horz" lIns="0" tIns="0" r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200"/>
              </a:spcBef>
              <a:buNone/>
              <a:defRPr sz="900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SG"/>
              <a:t>Source/Reference: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D69B32-55CC-7E31-2C75-3650BC1CD6B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8461" y="6231295"/>
            <a:ext cx="523540" cy="3757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F4C978-3701-BDDC-92F6-B807E07BBC0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4831" y="309576"/>
            <a:ext cx="1487170" cy="591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198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56E7932-F15D-027B-4436-EE9D976C62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36ED75-5226-1B26-2814-9A802FB272E1}"/>
              </a:ext>
            </a:extLst>
          </p:cNvPr>
          <p:cNvSpPr txBox="1"/>
          <p:nvPr/>
        </p:nvSpPr>
        <p:spPr>
          <a:xfrm>
            <a:off x="781195" y="3733163"/>
            <a:ext cx="10630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>
                <a:solidFill>
                  <a:schemeClr val="accent1"/>
                </a:solidFill>
              </a:rPr>
              <a:t>For more information, visit www.a-star.edu.sg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940A6941-43DE-0B3E-0CD2-CE15D4A69DBA}"/>
              </a:ext>
            </a:extLst>
          </p:cNvPr>
          <p:cNvSpPr txBox="1">
            <a:spLocks/>
          </p:cNvSpPr>
          <p:nvPr/>
        </p:nvSpPr>
        <p:spPr>
          <a:xfrm>
            <a:off x="7211313" y="4310572"/>
            <a:ext cx="1282024" cy="200969"/>
          </a:xfrm>
          <a:prstGeom prst="rect">
            <a:avLst/>
          </a:prstGeom>
        </p:spPr>
        <p:txBody>
          <a:bodyPr vert="horz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b="0" kern="120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SG" sz="1600" b="0" i="0">
                <a:solidFill>
                  <a:schemeClr val="accent1"/>
                </a:solidFill>
                <a:effectLst/>
              </a:rPr>
              <a:t>ASTAR-SG</a:t>
            </a:r>
            <a:endParaRPr lang="en-SG" sz="1600">
              <a:solidFill>
                <a:schemeClr val="accent1"/>
              </a:solidFill>
            </a:endParaRP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8D1EF201-3642-3E5E-2626-108FD526F548}"/>
              </a:ext>
            </a:extLst>
          </p:cNvPr>
          <p:cNvSpPr txBox="1">
            <a:spLocks/>
          </p:cNvSpPr>
          <p:nvPr/>
        </p:nvSpPr>
        <p:spPr>
          <a:xfrm>
            <a:off x="5543393" y="4304619"/>
            <a:ext cx="1049313" cy="200969"/>
          </a:xfrm>
          <a:prstGeom prst="rect">
            <a:avLst/>
          </a:prstGeom>
        </p:spPr>
        <p:txBody>
          <a:bodyPr vert="horz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b="0" kern="120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SG" sz="1600">
                <a:solidFill>
                  <a:schemeClr val="accent1"/>
                </a:solidFill>
              </a:rPr>
              <a:t>ASTARSG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A3B262E-6DAC-B970-0766-348962E58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069" y="4293868"/>
            <a:ext cx="265300" cy="2653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3EB0590-5B92-0D99-D8E0-68E654F3C41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5695" y="4293868"/>
            <a:ext cx="265300" cy="2653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C9B7B96-8620-3DB9-6B2C-6B88140A395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9458" y="4293868"/>
            <a:ext cx="265300" cy="26530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9A05D0A-6D6F-B9C2-2787-63AC432EFCAB}"/>
              </a:ext>
            </a:extLst>
          </p:cNvPr>
          <p:cNvCxnSpPr>
            <a:cxnSpLocks/>
          </p:cNvCxnSpPr>
          <p:nvPr/>
        </p:nvCxnSpPr>
        <p:spPr>
          <a:xfrm>
            <a:off x="3027746" y="3576051"/>
            <a:ext cx="6265527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 descr="A blue and red logo with a star&#10;&#10;Description automatically generated">
            <a:extLst>
              <a:ext uri="{FF2B5EF4-FFF2-40B4-BE49-F238E27FC236}">
                <a16:creationId xmlns:a16="http://schemas.microsoft.com/office/drawing/2014/main" id="{15876BC4-3AB6-8877-6904-D334624D81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175" y="818782"/>
            <a:ext cx="3198663" cy="14791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FBADB5-A0F1-48D7-7047-141DAA34E26E}"/>
              </a:ext>
            </a:extLst>
          </p:cNvPr>
          <p:cNvSpPr txBox="1"/>
          <p:nvPr/>
        </p:nvSpPr>
        <p:spPr>
          <a:xfrm>
            <a:off x="3027746" y="2760955"/>
            <a:ext cx="626552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>
                <a:solidFill>
                  <a:schemeClr val="accent1"/>
                </a:solidFill>
              </a:rPr>
              <a:t>THANK YOU</a:t>
            </a:r>
            <a:endParaRPr lang="en-SG" sz="4600" b="1">
              <a:solidFill>
                <a:schemeClr val="accent1"/>
              </a:solidFill>
            </a:endParaRPr>
          </a:p>
        </p:txBody>
      </p:sp>
      <p:pic>
        <p:nvPicPr>
          <p:cNvPr id="15" name="Picture 14" descr="A red and white flag with a white triangle&#10;&#10;Description automatically generated">
            <a:extLst>
              <a:ext uri="{FF2B5EF4-FFF2-40B4-BE49-F238E27FC236}">
                <a16:creationId xmlns:a16="http://schemas.microsoft.com/office/drawing/2014/main" id="{DEFE5BF9-5D4F-BB3B-EC97-FC17643FF4E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5281" y="4303029"/>
            <a:ext cx="363781" cy="256139"/>
          </a:xfrm>
          <a:prstGeom prst="rect">
            <a:avLst/>
          </a:prstGeom>
        </p:spPr>
      </p:pic>
      <p:pic>
        <p:nvPicPr>
          <p:cNvPr id="17" name="Picture 1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676FF9D-AC20-174C-BDED-97CE3C9FC16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4443" y="4303880"/>
            <a:ext cx="222657" cy="255288"/>
          </a:xfrm>
          <a:prstGeom prst="rect">
            <a:avLst/>
          </a:prstGeom>
        </p:spPr>
      </p:pic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DA683E2F-FE88-0A2B-DA3D-F6EAF5FE6EEA}"/>
              </a:ext>
            </a:extLst>
          </p:cNvPr>
          <p:cNvSpPr txBox="1">
            <a:spLocks/>
          </p:cNvSpPr>
          <p:nvPr/>
        </p:nvSpPr>
        <p:spPr>
          <a:xfrm>
            <a:off x="239999" y="6518548"/>
            <a:ext cx="720517" cy="17708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110000"/>
              </a:lnSpc>
              <a:defRPr sz="13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5E97092-FB62-2940-BF72-90FEE759286B}" type="slidenum">
              <a:rPr lang="en-US" sz="800" smtClean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l"/>
              <a:t>‹#›</a:t>
            </a:fld>
            <a:endParaRPr lang="en-US" sz="800">
              <a:solidFill>
                <a:schemeClr val="bg2">
                  <a:lumMod val="50000"/>
                  <a:alpha val="61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2224AD59-FC5B-3532-BD1A-DC0DC73DB95F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1558174" y="6518548"/>
            <a:ext cx="4876800" cy="177080"/>
          </a:xfrm>
          <a:prstGeom prst="rect">
            <a:avLst/>
          </a:prstGeom>
        </p:spPr>
        <p:txBody>
          <a:bodyPr vert="horz" lIns="0" tIns="0" r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200"/>
              </a:spcBef>
              <a:buNone/>
              <a:defRPr sz="900" b="0" spc="0" baseline="0">
                <a:solidFill>
                  <a:schemeClr val="bg2">
                    <a:lumMod val="50000"/>
                    <a:alpha val="61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SG"/>
              <a:t>(Security / Sensitivity) Classification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6DFCB3-A17C-B98D-8580-36D17852C04F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4831" y="309576"/>
            <a:ext cx="1487170" cy="59182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1E88B98-0577-F3C0-F787-68A3756564CE}"/>
              </a:ext>
            </a:extLst>
          </p:cNvPr>
          <p:cNvSpPr txBox="1"/>
          <p:nvPr userDrawn="1"/>
        </p:nvSpPr>
        <p:spPr>
          <a:xfrm>
            <a:off x="780600" y="5133998"/>
            <a:ext cx="10630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b="1">
                <a:solidFill>
                  <a:schemeClr val="accent1"/>
                </a:solidFill>
              </a:rPr>
              <a:t>For enquiries on the BioTAP FI, please email </a:t>
            </a:r>
            <a:r>
              <a:rPr lang="en-GB" sz="1500" b="1">
                <a:solidFill>
                  <a:schemeClr val="accent1"/>
                </a:solidFill>
                <a:hlinkClick r:id="rId10"/>
              </a:rPr>
              <a:t>BioTAP@a-star.edu.sg</a:t>
            </a:r>
            <a:r>
              <a:rPr lang="en-GB" sz="1500" b="1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046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8472-AECE-6F2E-5188-5D602A6552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A5C062-1670-5A16-6781-1D11BBC3FE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3960F-2C53-DCCC-BE58-B1B48800C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B6420-E2B2-476A-ACBC-B9ABD9BE43FB}" type="datetimeFigureOut">
              <a:rPr lang="en-SG" smtClean="0"/>
              <a:t>28/10/2026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243E7-C0B2-DD5D-8CF3-9B862C1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22D25-6C44-2ADE-10C3-31D020138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C544-72B1-49FB-A47D-A562BE95328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79970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4835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1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667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719F4D-DB0B-7EAD-C7EB-FFD687EC5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6703" y="1652558"/>
            <a:ext cx="7978589" cy="1107996"/>
          </a:xfrm>
        </p:spPr>
        <p:txBody>
          <a:bodyPr/>
          <a:lstStyle/>
          <a:p>
            <a:pPr algn="ctr">
              <a:spcAft>
                <a:spcPts val="200"/>
              </a:spcAft>
            </a:pPr>
            <a:r>
              <a:rPr lang="en-US" sz="2400"/>
              <a:t>BIOMANUFACTURING TECHNOLOGY &amp; PARTNERSHIP (BioTAP) Funding Initiative Research Proposal</a:t>
            </a:r>
            <a:br>
              <a:rPr lang="en-US" sz="2400"/>
            </a:br>
            <a:r>
              <a:rPr lang="en-US" sz="2400"/>
              <a:t>For RIE Projects</a:t>
            </a:r>
            <a:endParaRPr lang="en-SG" sz="240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4A0E5DB-BFB5-2CF3-C63E-3D1DB662A4AE}"/>
              </a:ext>
            </a:extLst>
          </p:cNvPr>
          <p:cNvSpPr txBox="1">
            <a:spLocks/>
          </p:cNvSpPr>
          <p:nvPr/>
        </p:nvSpPr>
        <p:spPr>
          <a:xfrm>
            <a:off x="2106702" y="3402531"/>
            <a:ext cx="7978589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i="1">
                <a:solidFill>
                  <a:srgbClr val="003087"/>
                </a:solidFill>
              </a:rPr>
              <a:t>&lt;Title of Proposal&gt;</a:t>
            </a:r>
            <a:endParaRPr lang="en-SG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944A40-48F0-9AC7-1758-479CBA4E217C}"/>
              </a:ext>
            </a:extLst>
          </p:cNvPr>
          <p:cNvSpPr txBox="1"/>
          <p:nvPr/>
        </p:nvSpPr>
        <p:spPr>
          <a:xfrm>
            <a:off x="3535611" y="6336877"/>
            <a:ext cx="51207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i="1">
                <a:solidFill>
                  <a:srgbClr val="3C3C3C"/>
                </a:solidFill>
                <a:latin typeface="Open Sans"/>
              </a:rPr>
              <a:t>For </a:t>
            </a:r>
            <a:r>
              <a:rPr lang="en-SG" sz="1400" i="1">
                <a:solidFill>
                  <a:srgbClr val="3C3C3C"/>
                </a:solidFill>
                <a:latin typeface="Open Sans"/>
              </a:rPr>
              <a:t>submission together with the full written research proposal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971D49-6687-49AB-A2D1-C84E25A9C645}"/>
              </a:ext>
            </a:extLst>
          </p:cNvPr>
          <p:cNvSpPr/>
          <p:nvPr/>
        </p:nvSpPr>
        <p:spPr>
          <a:xfrm>
            <a:off x="4130035" y="2878059"/>
            <a:ext cx="3931920" cy="27432"/>
          </a:xfrm>
          <a:prstGeom prst="rect">
            <a:avLst/>
          </a:prstGeom>
          <a:solidFill>
            <a:srgbClr val="0096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C23B064-92EC-8C1B-85DB-05CB83C8D59F}"/>
              </a:ext>
            </a:extLst>
          </p:cNvPr>
          <p:cNvSpPr txBox="1">
            <a:spLocks/>
          </p:cNvSpPr>
          <p:nvPr/>
        </p:nvSpPr>
        <p:spPr>
          <a:xfrm>
            <a:off x="2106702" y="4020946"/>
            <a:ext cx="7978589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i="1">
                <a:solidFill>
                  <a:srgbClr val="003087"/>
                </a:solidFill>
              </a:rPr>
              <a:t>&lt;Lead PI / Host Institution&gt;</a:t>
            </a:r>
            <a:endParaRPr lang="en-SG"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FF643E-8866-3ACA-0F26-8D50ED524EA9}"/>
              </a:ext>
            </a:extLst>
          </p:cNvPr>
          <p:cNvSpPr txBox="1"/>
          <p:nvPr/>
        </p:nvSpPr>
        <p:spPr>
          <a:xfrm>
            <a:off x="1539874" y="5958447"/>
            <a:ext cx="911223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i="1">
                <a:solidFill>
                  <a:srgbClr val="3C3C3C"/>
                </a:solidFill>
                <a:latin typeface="Open Sans"/>
              </a:rPr>
              <a:t>Submitted to BioTAP for Funding Consideration as a Seed / Core Project* (Delete where appropriate)</a:t>
            </a:r>
            <a:endParaRPr lang="en-SG" sz="1600" i="1">
              <a:solidFill>
                <a:srgbClr val="3C3C3C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447352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F2B806-47A6-2E97-E9BC-48140541D9C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28335" y="1203452"/>
            <a:ext cx="10600497" cy="4800000"/>
          </a:xfrm>
        </p:spPr>
        <p:txBody>
          <a:bodyPr/>
          <a:lstStyle/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SG" dirty="0">
                <a:ea typeface="Calibri" panose="020F0502020204030204" pitchFamily="34" charset="0"/>
                <a:cs typeface="Times New Roman" panose="02020603050405020304" pitchFamily="18" charset="0"/>
              </a:rPr>
              <a:t>Please </a:t>
            </a:r>
            <a:r>
              <a:rPr lang="en-SG" b="1" dirty="0">
                <a:ea typeface="Calibri" panose="020F0502020204030204" pitchFamily="34" charset="0"/>
                <a:cs typeface="Times New Roman" panose="02020603050405020304" pitchFamily="18" charset="0"/>
              </a:rPr>
              <a:t>complete </a:t>
            </a:r>
            <a:r>
              <a:rPr lang="en-SG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n-SG" b="1" dirty="0">
                <a:ea typeface="Calibri" panose="020F0502020204030204" pitchFamily="34" charset="0"/>
                <a:cs typeface="Times New Roman" panose="02020603050405020304" pitchFamily="18" charset="0"/>
              </a:rPr>
              <a:t> sections </a:t>
            </a:r>
            <a:r>
              <a:rPr lang="en-SG" dirty="0">
                <a:ea typeface="Calibri" panose="020F0502020204030204" pitchFamily="34" charset="0"/>
                <a:cs typeface="Times New Roman" panose="02020603050405020304" pitchFamily="18" charset="0"/>
              </a:rPr>
              <a:t>respective to your application providing all necessary and pertinent information. 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endParaRPr lang="en-S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SG" dirty="0">
                <a:ea typeface="Calibri" panose="020F0502020204030204" pitchFamily="34" charset="0"/>
                <a:cs typeface="Times New Roman" panose="02020603050405020304" pitchFamily="18" charset="0"/>
              </a:rPr>
              <a:t>Please do not delete any slides/sections. </a:t>
            </a:r>
            <a:r>
              <a:rPr lang="en-US" b="1" dirty="0"/>
              <a:t>Incomplete submissions will not be accepted. 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endParaRPr lang="en-S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SG" dirty="0">
                <a:ea typeface="Calibri" panose="020F0502020204030204" pitchFamily="34" charset="0"/>
                <a:cs typeface="Times New Roman" panose="02020603050405020304" pitchFamily="18" charset="0"/>
              </a:rPr>
              <a:t>Please note that this proposal template will serve as a presentation deck and is to be </a:t>
            </a:r>
            <a:r>
              <a:rPr lang="en-SG" b="1" dirty="0">
                <a:ea typeface="Calibri" panose="020F0502020204030204" pitchFamily="34" charset="0"/>
                <a:cs typeface="Times New Roman" panose="02020603050405020304" pitchFamily="18" charset="0"/>
              </a:rPr>
              <a:t>submitted at the request of the BioTAP Coordinating Office. 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endParaRPr lang="en-S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SG" dirty="0">
                <a:ea typeface="Calibri" panose="020F0502020204030204" pitchFamily="34" charset="0"/>
                <a:cs typeface="Times New Roman" panose="02020603050405020304" pitchFamily="18" charset="0"/>
              </a:rPr>
              <a:t>Please limit the number of slides to </a:t>
            </a:r>
            <a:r>
              <a:rPr lang="en-SG" b="1" dirty="0">
                <a:ea typeface="Calibri" panose="020F0502020204030204" pitchFamily="34" charset="0"/>
                <a:cs typeface="Times New Roman" panose="02020603050405020304" pitchFamily="18" charset="0"/>
              </a:rPr>
              <a:t>10 slides </a:t>
            </a:r>
            <a:r>
              <a:rPr lang="en-SG" dirty="0">
                <a:ea typeface="Calibri" panose="020F0502020204030204" pitchFamily="34" charset="0"/>
                <a:cs typeface="Times New Roman" panose="02020603050405020304" pitchFamily="18" charset="0"/>
              </a:rPr>
              <a:t>(excluding transition slides). Any supplementary information can be included as supporting materials in the Annex.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endParaRPr lang="en-S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SG" dirty="0">
                <a:ea typeface="Calibri" panose="020F0502020204030204" pitchFamily="34" charset="0"/>
                <a:cs typeface="Times New Roman" panose="02020603050405020304" pitchFamily="18" charset="0"/>
              </a:rPr>
              <a:t>Please use </a:t>
            </a:r>
            <a:r>
              <a:rPr lang="en-SG" b="1" dirty="0">
                <a:ea typeface="Calibri" panose="020F0502020204030204" pitchFamily="34" charset="0"/>
                <a:cs typeface="Times New Roman" panose="02020603050405020304" pitchFamily="18" charset="0"/>
              </a:rPr>
              <a:t>Open Sans size 12 </a:t>
            </a:r>
            <a:r>
              <a:rPr lang="en-SG" dirty="0">
                <a:ea typeface="Calibri" panose="020F0502020204030204" pitchFamily="34" charset="0"/>
                <a:cs typeface="Times New Roman" panose="02020603050405020304" pitchFamily="18" charset="0"/>
              </a:rPr>
              <a:t>(minimum), except for the proposal plan (Gantt chart).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SG" dirty="0"/>
          </a:p>
          <a:p>
            <a:pPr marL="457200" indent="-457200" algn="just">
              <a:buFont typeface="+mj-lt"/>
              <a:buAutoNum type="arabicPeriod"/>
            </a:pPr>
            <a:endParaRPr lang="en-S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CB9953-801C-2CBF-6F19-465EE1805FC9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 sz="2400">
                <a:solidFill>
                  <a:srgbClr val="003087"/>
                </a:solidFill>
              </a:rPr>
              <a:t>Instructions To Applicants</a:t>
            </a:r>
            <a:endParaRPr lang="en-SG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EDD3F-A77A-AA89-614D-B4BD65D2784B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2DF6B-4B15-4188-14FC-E76EC16BB95D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905788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6DC73B-BDF9-BF55-9A1B-CAF27FB3538B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 sz="2400"/>
              <a:t>Executive Summary (Up To 2 Slides)</a:t>
            </a:r>
            <a:endParaRPr lang="en-SG" sz="24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12D7E9E-106D-3090-1533-17BB11C22EF6}"/>
              </a:ext>
            </a:extLst>
          </p:cNvPr>
          <p:cNvSpPr txBox="1">
            <a:spLocks/>
          </p:cNvSpPr>
          <p:nvPr/>
        </p:nvSpPr>
        <p:spPr>
          <a:xfrm>
            <a:off x="445451" y="934300"/>
            <a:ext cx="6802371" cy="662839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  <a:effectLst/>
        </p:spPr>
        <p:txBody>
          <a:bodyPr anchor="t"/>
          <a:lstStyle>
            <a:lvl1pPr marL="228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14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Proposal Title: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 P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en-US" sz="1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Host Institution</a:t>
            </a:r>
            <a:r>
              <a:rPr kumimoji="0" lang="en-US" sz="1400" b="1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ED1B16-8C0A-6D9D-4C14-AA6545D65B9A}"/>
              </a:ext>
            </a:extLst>
          </p:cNvPr>
          <p:cNvSpPr txBox="1"/>
          <p:nvPr/>
        </p:nvSpPr>
        <p:spPr>
          <a:xfrm>
            <a:off x="7317708" y="934952"/>
            <a:ext cx="4443997" cy="66283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t">
            <a:noAutofit/>
          </a:bodyPr>
          <a:lstStyle>
            <a:defPPr>
              <a:defRPr lang="en-US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Duration (in months):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 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Budget</a:t>
            </a:r>
            <a:r>
              <a:rPr lang="en-US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(including Overheads)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S$ XXX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8A0296-3152-12CC-E63B-830A6203C7AC}"/>
              </a:ext>
            </a:extLst>
          </p:cNvPr>
          <p:cNvSpPr txBox="1">
            <a:spLocks/>
          </p:cNvSpPr>
          <p:nvPr/>
        </p:nvSpPr>
        <p:spPr>
          <a:xfrm>
            <a:off x="445449" y="1999975"/>
            <a:ext cx="5577840" cy="451857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Problem Statement: 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SG" sz="1400" i="1">
                <a:solidFill>
                  <a:schemeClr val="bg1">
                    <a:lumMod val="65000"/>
                  </a:schemeClr>
                </a:solidFill>
                <a:latin typeface="Open Sans"/>
                <a:ea typeface="Open Sans"/>
                <a:cs typeface="Open Sans"/>
              </a:rPr>
              <a:t>Concise description of the issue or challenge that the proposed project aims to address</a:t>
            </a:r>
          </a:p>
          <a:p>
            <a:pPr>
              <a:defRPr/>
            </a:pPr>
            <a:endParaRPr lang="en-SG" sz="140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SG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Proposed Approach:</a:t>
            </a:r>
            <a:endParaRPr lang="en-SG" sz="1400" b="1" i="0" u="none" strike="noStrike" kern="1200" cap="none" spc="0" normalizeH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SG" sz="1400" b="0" i="1" u="none" strike="noStrike" kern="1200" cap="none" spc="0" normalizeH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Description of the platforms/technologies/ capabilities being developed</a:t>
            </a:r>
            <a:endParaRPr lang="en-SG" sz="1400" b="0" i="1" u="none" strike="noStrike" kern="1200" cap="none" spc="0" normalizeH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SG" sz="1400" b="0" i="1" u="none" strike="noStrike" kern="1200" cap="none" spc="0" normalizeH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SG" sz="1400" b="1">
                <a:solidFill>
                  <a:prstClr val="black"/>
                </a:solidFill>
                <a:latin typeface="Open Sans"/>
                <a:ea typeface="Open Sans"/>
                <a:cs typeface="Open Sans"/>
              </a:rPr>
              <a:t>Competitive Landscape &amp; Novelty: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SG" sz="1400" i="1">
                <a:solidFill>
                  <a:schemeClr val="bg1">
                    <a:lumMod val="65000"/>
                  </a:schemeClr>
                </a:solidFill>
                <a:latin typeface="Open Sans"/>
                <a:ea typeface="Open Sans"/>
                <a:cs typeface="Open Sans"/>
              </a:rPr>
              <a:t>Key differentiating features of the proposed project in view of the competitive landscape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SG" sz="1400" i="1">
              <a:solidFill>
                <a:schemeClr val="bg1">
                  <a:lumMod val="65000"/>
                </a:schemeClr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endParaRPr lang="en-SG" sz="1400" i="1">
              <a:solidFill>
                <a:schemeClr val="bg1">
                  <a:lumMod val="65000"/>
                </a:schemeClr>
              </a:solidFill>
              <a:ea typeface="Open Sans"/>
              <a:cs typeface="Open Sans"/>
            </a:endParaRPr>
          </a:p>
          <a:p>
            <a:pPr>
              <a:defRPr/>
            </a:pPr>
            <a:r>
              <a:rPr lang="en-SG" sz="1400" b="1">
                <a:solidFill>
                  <a:prstClr val="black"/>
                </a:solidFill>
                <a:ea typeface="Open Sans"/>
                <a:cs typeface="Open San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SG" sz="1400" b="0" i="1" u="none" strike="noStrike" kern="1200" cap="none" spc="0" normalizeH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SG" sz="1400" i="1" baseline="0">
              <a:solidFill>
                <a:schemeClr val="bg1">
                  <a:lumMod val="6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SG" sz="1400" b="0" i="0" u="none" strike="noStrike" kern="1200" cap="none" spc="0" normalizeH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SG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57F65A-628B-ECD3-2481-9A8D88FDFEEF}"/>
              </a:ext>
            </a:extLst>
          </p:cNvPr>
          <p:cNvSpPr txBox="1">
            <a:spLocks/>
          </p:cNvSpPr>
          <p:nvPr/>
        </p:nvSpPr>
        <p:spPr>
          <a:xfrm>
            <a:off x="6183865" y="1999974"/>
            <a:ext cx="5577840" cy="451857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lIns="91440" tIns="45720" rIns="91440" bIns="45720" rtlCol="0" anchor="t">
            <a:noAutofit/>
          </a:bodyPr>
          <a:lstStyle/>
          <a:p>
            <a:pPr lvl="0">
              <a:defRPr/>
            </a:pPr>
            <a:r>
              <a:rPr lang="en-SG" sz="1400" b="1" dirty="0">
                <a:ea typeface="Open Sans"/>
                <a:cs typeface="Open Sans"/>
              </a:rPr>
              <a:t>Outcomes and KPIs:</a:t>
            </a:r>
          </a:p>
          <a:p>
            <a:pPr marL="285750" indent="-285750">
              <a:buFont typeface="Arial,Sans-Serif" panose="020B0604020202020204" pitchFamily="34" charset="0"/>
              <a:buChar char="•"/>
              <a:defRPr/>
            </a:pPr>
            <a:r>
              <a:rPr lang="en-SG" sz="1400" i="1" dirty="0">
                <a:solidFill>
                  <a:schemeClr val="bg1">
                    <a:lumMod val="65000"/>
                  </a:schemeClr>
                </a:solidFill>
                <a:ea typeface="Open Sans"/>
                <a:cs typeface="Open Sans"/>
              </a:rPr>
              <a:t>What are the tangible outcomes of the proposal by the end of term? </a:t>
            </a:r>
          </a:p>
          <a:p>
            <a:pPr>
              <a:defRPr/>
            </a:pPr>
            <a:endParaRPr lang="en-US" sz="1400" b="1" dirty="0"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Commercialisation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Strategy:</a:t>
            </a:r>
          </a:p>
          <a:p>
            <a:pPr marL="285750" indent="-285750">
              <a:buFont typeface="Arial,Sans-Serif" panose="020B0604020202020204" pitchFamily="34" charset="0"/>
              <a:buChar char="•"/>
              <a:defRPr/>
            </a:pP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Open Sans"/>
                <a:ea typeface="Open Sans"/>
                <a:cs typeface="Open Sans"/>
              </a:rPr>
              <a:t>Potential receptacles for the new platforms/ technologies/capabilities/assets being developed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285750" indent="-285750">
              <a:buFont typeface="Arial,Sans-Serif" panose="020B0604020202020204" pitchFamily="34" charset="0"/>
              <a:buChar char="•"/>
              <a:defRPr/>
            </a:pP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Open Sans"/>
                <a:ea typeface="Open Sans"/>
                <a:cs typeface="Open Sans"/>
              </a:rPr>
              <a:t>Future external funding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285750" indent="-285750">
              <a:buFont typeface="Arial,Sans-Serif" panose="020B0604020202020204" pitchFamily="34" charset="0"/>
              <a:buChar char="•"/>
              <a:defRPr/>
            </a:pP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Open Sans"/>
                <a:ea typeface="Open Sans"/>
                <a:cs typeface="Open Sans"/>
              </a:rPr>
              <a:t>Feasibility of </a:t>
            </a:r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Open Sans"/>
                <a:ea typeface="Open Sans"/>
                <a:cs typeface="Open Sans"/>
              </a:rPr>
              <a:t>commercialisation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Open Sans"/>
                <a:ea typeface="Open Sans"/>
                <a:cs typeface="Open Sans"/>
              </a:rPr>
              <a:t> (if any)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endParaRPr lang="en-US" sz="1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400" b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1DF5B6-EC56-94CE-3753-34750E408DE7}"/>
              </a:ext>
            </a:extLst>
          </p:cNvPr>
          <p:cNvSpPr txBox="1"/>
          <p:nvPr/>
        </p:nvSpPr>
        <p:spPr>
          <a:xfrm>
            <a:off x="445450" y="1661784"/>
            <a:ext cx="5577840" cy="3381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t">
            <a:noAutofit/>
          </a:bodyPr>
          <a:lstStyle>
            <a:defPPr>
              <a:defRPr lang="en-US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Scope of Proposal</a:t>
            </a:r>
            <a:endParaRPr lang="en-US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7FF3BE-F9A4-18A2-CD48-9AFEB19CDFDA}"/>
              </a:ext>
            </a:extLst>
          </p:cNvPr>
          <p:cNvSpPr txBox="1"/>
          <p:nvPr/>
        </p:nvSpPr>
        <p:spPr>
          <a:xfrm>
            <a:off x="6183863" y="1661784"/>
            <a:ext cx="5577840" cy="3381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 anchor="t">
            <a:noAutofit/>
          </a:bodyPr>
          <a:lstStyle>
            <a:defPPr>
              <a:defRPr lang="en-US"/>
            </a:defPPr>
            <a:lvl1pPr>
              <a:defRPr sz="1400">
                <a:solidFill>
                  <a:prstClr val="white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Value Creation Pathway &amp; Impact</a:t>
            </a:r>
            <a:endParaRPr lang="en-US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330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8AEE4-C540-3705-4D3D-6E9B98662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47790-70B0-9C12-AACE-655B394D2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000" y="2125127"/>
            <a:ext cx="10079995" cy="472309"/>
          </a:xfrm>
        </p:spPr>
        <p:txBody>
          <a:bodyPr/>
          <a:lstStyle/>
          <a:p>
            <a:r>
              <a:rPr lang="en-US" dirty="0"/>
              <a:t>SECTION 1: DETAILS OF TEAM</a:t>
            </a:r>
            <a:endParaRPr lang="en-SG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9C7F9-4125-29F4-5BAA-09F516E615FB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06453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17D1-7D81-B104-67D4-7B8D366A2D5F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 sz="2400" dirty="0"/>
              <a:t>Details of Team Members</a:t>
            </a:r>
          </a:p>
          <a:p>
            <a:r>
              <a:rPr lang="en-US" sz="2400" dirty="0"/>
              <a:t> </a:t>
            </a:r>
            <a:endParaRPr lang="en-SG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E2053-C221-A548-DD38-27B52F571136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B62F11-D3C1-3CC2-8D5A-546511C969D4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SG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24BE641-67ED-618B-1DEA-B459DA0BF5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955613"/>
              </p:ext>
            </p:extLst>
          </p:nvPr>
        </p:nvGraphicFramePr>
        <p:xfrm>
          <a:off x="533943" y="1121859"/>
          <a:ext cx="11124113" cy="4190170"/>
        </p:xfrm>
        <a:graphic>
          <a:graphicData uri="http://schemas.openxmlformats.org/drawingml/2006/table">
            <a:tbl>
              <a:tblPr firstRow="1" firstCol="1" bandRow="1"/>
              <a:tblGrid>
                <a:gridCol w="1960864">
                  <a:extLst>
                    <a:ext uri="{9D8B030D-6E8A-4147-A177-3AD203B41FA5}">
                      <a16:colId xmlns:a16="http://schemas.microsoft.com/office/drawing/2014/main" val="3256834422"/>
                    </a:ext>
                  </a:extLst>
                </a:gridCol>
                <a:gridCol w="1699361">
                  <a:extLst>
                    <a:ext uri="{9D8B030D-6E8A-4147-A177-3AD203B41FA5}">
                      <a16:colId xmlns:a16="http://schemas.microsoft.com/office/drawing/2014/main" val="3634316384"/>
                    </a:ext>
                  </a:extLst>
                </a:gridCol>
                <a:gridCol w="1380723">
                  <a:extLst>
                    <a:ext uri="{9D8B030D-6E8A-4147-A177-3AD203B41FA5}">
                      <a16:colId xmlns:a16="http://schemas.microsoft.com/office/drawing/2014/main" val="599529885"/>
                    </a:ext>
                  </a:extLst>
                </a:gridCol>
                <a:gridCol w="1790299">
                  <a:extLst>
                    <a:ext uri="{9D8B030D-6E8A-4147-A177-3AD203B41FA5}">
                      <a16:colId xmlns:a16="http://schemas.microsoft.com/office/drawing/2014/main" val="2148764977"/>
                    </a:ext>
                  </a:extLst>
                </a:gridCol>
                <a:gridCol w="1799924">
                  <a:extLst>
                    <a:ext uri="{9D8B030D-6E8A-4147-A177-3AD203B41FA5}">
                      <a16:colId xmlns:a16="http://schemas.microsoft.com/office/drawing/2014/main" val="1294252597"/>
                    </a:ext>
                  </a:extLst>
                </a:gridCol>
                <a:gridCol w="2492942">
                  <a:extLst>
                    <a:ext uri="{9D8B030D-6E8A-4147-A177-3AD203B41FA5}">
                      <a16:colId xmlns:a16="http://schemas.microsoft.com/office/drawing/2014/main" val="3835913823"/>
                    </a:ext>
                  </a:extLst>
                </a:gridCol>
              </a:tblGrid>
              <a:tr h="419017">
                <a:tc>
                  <a:txBody>
                    <a:bodyPr/>
                    <a:lstStyle/>
                    <a:p>
                      <a:pPr marL="0" marR="0" indent="0" algn="ctr">
                        <a:buNone/>
                      </a:pP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Role of Team Member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</a:pP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Name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</a:pP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Designation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</a:pP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Primary Research Institution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</a:pP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% of time committed on the project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buNone/>
                      </a:pP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Summary of role/commitment towards the project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406309"/>
                  </a:ext>
                </a:extLst>
              </a:tr>
              <a:tr h="419017"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b="1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Lead PI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286946"/>
                  </a:ext>
                </a:extLst>
              </a:tr>
              <a:tr h="419017"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b="1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Team PI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754709"/>
                  </a:ext>
                </a:extLst>
              </a:tr>
              <a:tr h="419017"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b="1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Team PI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872583"/>
                  </a:ext>
                </a:extLst>
              </a:tr>
              <a:tr h="419017"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b="1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Team PI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753445"/>
                  </a:ext>
                </a:extLst>
              </a:tr>
              <a:tr h="419017"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b="1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Co-I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8125678"/>
                  </a:ext>
                </a:extLst>
              </a:tr>
              <a:tr h="419017"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b="1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Co-I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0971941"/>
                  </a:ext>
                </a:extLst>
              </a:tr>
              <a:tr h="419017"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b="1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Co-I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72174"/>
                  </a:ext>
                </a:extLst>
              </a:tr>
              <a:tr h="419017"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b="1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Collaborator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201148"/>
                  </a:ext>
                </a:extLst>
              </a:tr>
              <a:tr h="419017"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b="1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Collaborator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buNone/>
                      </a:pPr>
                      <a:r>
                        <a:rPr lang="en-US" sz="1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  <a:endParaRPr lang="en-SG" sz="1200" i="1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en-SG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34367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7CF35AD-AC7B-31ED-5611-59B35E9CF7F2}"/>
              </a:ext>
            </a:extLst>
          </p:cNvPr>
          <p:cNvSpPr txBox="1"/>
          <p:nvPr/>
        </p:nvSpPr>
        <p:spPr>
          <a:xfrm>
            <a:off x="628332" y="5312029"/>
            <a:ext cx="327371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400" i="1">
                <a:solidFill>
                  <a:srgbClr val="3C3C3C"/>
                </a:solidFill>
                <a:latin typeface="Open Sans"/>
              </a:rPr>
              <a:t>*Delete or add rows where appropriate</a:t>
            </a:r>
            <a:endParaRPr lang="en-SG" sz="1400" i="1">
              <a:solidFill>
                <a:srgbClr val="3C3C3C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900725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B330D-BB1C-70D1-90F0-5B52C0AC0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000" y="2125127"/>
            <a:ext cx="10079995" cy="472309"/>
          </a:xfrm>
        </p:spPr>
        <p:txBody>
          <a:bodyPr/>
          <a:lstStyle/>
          <a:p>
            <a:r>
              <a:rPr lang="en-US"/>
              <a:t>SECTION 2: SCOPE OF PROPOSAL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E9132-7808-3027-3869-1327DBE95A55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959999" y="2749511"/>
            <a:ext cx="10079995" cy="107721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000" i="1"/>
              <a:t>2.1 Problem statement</a:t>
            </a:r>
          </a:p>
          <a:p>
            <a:pPr>
              <a:spcBef>
                <a:spcPts val="600"/>
              </a:spcBef>
            </a:pPr>
            <a:r>
              <a:rPr lang="en-US" sz="2000" i="1"/>
              <a:t>2.2 Proposed approach</a:t>
            </a:r>
          </a:p>
          <a:p>
            <a:pPr>
              <a:spcBef>
                <a:spcPts val="600"/>
              </a:spcBef>
            </a:pPr>
            <a:r>
              <a:rPr lang="en-US" sz="2000" i="1"/>
              <a:t>2.3 Unique value proposition</a:t>
            </a:r>
            <a:endParaRPr lang="en-SG" sz="2000" i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B3D30-D9E2-4B7A-B602-3D9F5EFB1825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08570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9A037-40E7-718A-9F85-1D42FA95215E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/>
              <a:t>2.1 Problem Statement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60D64-5CF7-3323-68A7-350F611920C1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D5B4F3-6B52-CFAE-CE7F-2B3D6BADDEA4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SG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B57EA0D-FDC2-6038-2712-B21E932DE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142011"/>
              </p:ext>
            </p:extLst>
          </p:nvPr>
        </p:nvGraphicFramePr>
        <p:xfrm>
          <a:off x="628332" y="978034"/>
          <a:ext cx="10589018" cy="483724"/>
        </p:xfrm>
        <a:graphic>
          <a:graphicData uri="http://schemas.openxmlformats.org/drawingml/2006/table">
            <a:tbl>
              <a:tblPr/>
              <a:tblGrid>
                <a:gridCol w="10589018">
                  <a:extLst>
                    <a:ext uri="{9D8B030D-6E8A-4147-A177-3AD203B41FA5}">
                      <a16:colId xmlns:a16="http://schemas.microsoft.com/office/drawing/2014/main" val="3965365387"/>
                    </a:ext>
                  </a:extLst>
                </a:gridCol>
              </a:tblGrid>
              <a:tr h="4800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0" i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Please describe in sufficient detail the issue or challenge the proposed project aims to address. This should include existing gaps in capabilities.</a:t>
                      </a:r>
                    </a:p>
                  </a:txBody>
                  <a:tcPr marL="57004" marR="57004" marT="28502" marB="28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467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2106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BF90FE-F42F-C3C8-ECB2-7AE6A0660FA5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/>
              <a:t>2.2 Proposed Approach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E6EB9-E969-C0F2-386E-99BAEF08B096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69DB05-D1C7-59CC-4336-0BBCB34226B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SG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CD8AAA4-E21B-5FF3-D685-6EF8A0D635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487440"/>
              </p:ext>
            </p:extLst>
          </p:nvPr>
        </p:nvGraphicFramePr>
        <p:xfrm>
          <a:off x="628333" y="978034"/>
          <a:ext cx="10929258" cy="4901932"/>
        </p:xfrm>
        <a:graphic>
          <a:graphicData uri="http://schemas.openxmlformats.org/drawingml/2006/table">
            <a:tbl>
              <a:tblPr/>
              <a:tblGrid>
                <a:gridCol w="10929258">
                  <a:extLst>
                    <a:ext uri="{9D8B030D-6E8A-4147-A177-3AD203B41FA5}">
                      <a16:colId xmlns:a16="http://schemas.microsoft.com/office/drawing/2014/main" val="3965365387"/>
                    </a:ext>
                  </a:extLst>
                </a:gridCol>
              </a:tblGrid>
              <a:tr h="490193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Please describe in detail what platform/technologies are being developed in the proposal to address the problem statement/s </a:t>
                      </a:r>
                      <a:r>
                        <a:rPr lang="en-SG" sz="1400" b="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Open Sans"/>
                          <a:cs typeface="Open Sans"/>
                        </a:rPr>
                        <a:t>including:</a:t>
                      </a:r>
                    </a:p>
                    <a:p>
                      <a:pPr marL="285750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SG" sz="1400" b="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Open Sans"/>
                          <a:cs typeface="Open Sans"/>
                        </a:rPr>
                        <a:t>hypotheses and methodologies</a:t>
                      </a:r>
                    </a:p>
                    <a:p>
                      <a:pPr marL="285750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SG" sz="1400" b="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Open Sans"/>
                          <a:cs typeface="Open Sans"/>
                        </a:rPr>
                        <a:t>the innovative concepts or approaches</a:t>
                      </a:r>
                    </a:p>
                    <a:p>
                      <a:pPr marL="285750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SG" sz="1400" b="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Open Sans"/>
                          <a:cs typeface="Open Sans"/>
                        </a:rPr>
                        <a:t>how the proposed R&amp;D approach will achieve the stated objectives</a:t>
                      </a:r>
                    </a:p>
                  </a:txBody>
                  <a:tcPr marL="57004" marR="57004" marT="28502" marB="28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467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8346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6CDD77-28E7-3C44-A7B9-A3573B65AB90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/>
              <a:t>2.3 Unique Value Proposition 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C4682-0F36-C6D2-CB95-CC4FF30B9A9F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69AD57-F507-659A-0ED5-5F7FFC7B491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SG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2BFB102-1600-1EAD-BD75-FEAC73DC0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524462"/>
              </p:ext>
            </p:extLst>
          </p:nvPr>
        </p:nvGraphicFramePr>
        <p:xfrm>
          <a:off x="628332" y="978034"/>
          <a:ext cx="10865463" cy="701910"/>
        </p:xfrm>
        <a:graphic>
          <a:graphicData uri="http://schemas.openxmlformats.org/drawingml/2006/table">
            <a:tbl>
              <a:tblPr/>
              <a:tblGrid>
                <a:gridCol w="10865463">
                  <a:extLst>
                    <a:ext uri="{9D8B030D-6E8A-4147-A177-3AD203B41FA5}">
                      <a16:colId xmlns:a16="http://schemas.microsoft.com/office/drawing/2014/main" val="3965365387"/>
                    </a:ext>
                  </a:extLst>
                </a:gridCol>
              </a:tblGrid>
              <a:tr h="70191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Please describe in detail how the proposed project is competitive, novel, and of strategic relevance to the biomanufacturing sector.</a:t>
                      </a:r>
                    </a:p>
                    <a:p>
                      <a:pPr algn="l" rtl="0" fontAlgn="base"/>
                      <a:r>
                        <a:rPr lang="en-US" sz="1400" b="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Please include landscaping and benchmarking analysis in this section.</a:t>
                      </a:r>
                    </a:p>
                  </a:txBody>
                  <a:tcPr marL="57004" marR="57004" marT="28502" marB="28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467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6430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25EB1-CB77-866C-CCD4-9335D4998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384C7-7ACE-B213-6EBB-2EC2C55C7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000" y="2125127"/>
            <a:ext cx="10079995" cy="472309"/>
          </a:xfrm>
        </p:spPr>
        <p:txBody>
          <a:bodyPr/>
          <a:lstStyle/>
          <a:p>
            <a:r>
              <a:rPr lang="en-US"/>
              <a:t>SECTION 3. OUTCOMES AND IMPACT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9EAEF6-865D-866D-A28C-2BAD56A87C82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959999" y="2749511"/>
            <a:ext cx="10079995" cy="107721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000" i="1"/>
              <a:t>3.1 Expected outcomes and proposed KPIs</a:t>
            </a:r>
          </a:p>
          <a:p>
            <a:pPr>
              <a:spcBef>
                <a:spcPts val="600"/>
              </a:spcBef>
            </a:pPr>
            <a:r>
              <a:rPr lang="en-US" sz="2000" i="1"/>
              <a:t>3.2 Pathway to impact</a:t>
            </a:r>
          </a:p>
          <a:p>
            <a:pPr>
              <a:spcBef>
                <a:spcPts val="600"/>
              </a:spcBef>
            </a:pPr>
            <a:endParaRPr lang="en-SG" sz="2000" i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FC22C-18EE-A34F-446C-CC1C56D9CE40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15308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51CEC-2A31-A52F-9905-2949DF2940B5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/>
              <a:t>3.1 Expected Outcomes And Proposed KPIs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FFE64-F054-E374-AC2D-C107A81E31DD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3A9D53-DA2E-F85D-6B8B-005AF4B80A5F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SG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CF68553-2039-847A-6E26-40E6303D9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25488"/>
              </p:ext>
            </p:extLst>
          </p:nvPr>
        </p:nvGraphicFramePr>
        <p:xfrm>
          <a:off x="628332" y="978034"/>
          <a:ext cx="10791035" cy="4901932"/>
        </p:xfrm>
        <a:graphic>
          <a:graphicData uri="http://schemas.openxmlformats.org/drawingml/2006/table">
            <a:tbl>
              <a:tblPr/>
              <a:tblGrid>
                <a:gridCol w="10791035">
                  <a:extLst>
                    <a:ext uri="{9D8B030D-6E8A-4147-A177-3AD203B41FA5}">
                      <a16:colId xmlns:a16="http://schemas.microsoft.com/office/drawing/2014/main" val="3965365387"/>
                    </a:ext>
                  </a:extLst>
                </a:gridCol>
              </a:tblGrid>
              <a:tr h="490193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SG" sz="1400" b="0" i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What are the tangible outcomes and KPIs of the project by the end of term? (e.g., IRS, no. of partnerships with companies, will the technologies be adopted by downstream receptacles)</a:t>
                      </a:r>
                    </a:p>
                    <a:p>
                      <a:pPr algn="l" rtl="0" fontAlgn="base"/>
                      <a:endParaRPr lang="en-SG" sz="1400" b="0" i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l" rtl="0" fontAlgn="base"/>
                      <a:r>
                        <a:rPr lang="en-SG" sz="1400" b="0" i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Please include a table to summarise quantitative performance indicators and targets.</a:t>
                      </a:r>
                      <a:endParaRPr lang="en-US" sz="1400" b="0" i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57004" marR="57004" marT="28502" marB="28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467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309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7C6E2-DC37-4AEA-6322-FEFA21896750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/>
              <a:t>3.2 Pathway To Impact</a:t>
            </a:r>
            <a:endParaRPr lang="en-SG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0D36B7D-C638-D808-1D0E-9B9411C800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118111"/>
              </p:ext>
            </p:extLst>
          </p:nvPr>
        </p:nvGraphicFramePr>
        <p:xfrm>
          <a:off x="628332" y="978034"/>
          <a:ext cx="10865463" cy="4901932"/>
        </p:xfrm>
        <a:graphic>
          <a:graphicData uri="http://schemas.openxmlformats.org/drawingml/2006/table">
            <a:tbl>
              <a:tblPr/>
              <a:tblGrid>
                <a:gridCol w="10865463">
                  <a:extLst>
                    <a:ext uri="{9D8B030D-6E8A-4147-A177-3AD203B41FA5}">
                      <a16:colId xmlns:a16="http://schemas.microsoft.com/office/drawing/2014/main" val="3965365387"/>
                    </a:ext>
                  </a:extLst>
                </a:gridCol>
              </a:tblGrid>
              <a:tr h="490193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0" i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Please describe the strategy that the team will take to achieve the desired impact and intended outcomes in Section 3.1, including the </a:t>
                      </a:r>
                      <a:r>
                        <a:rPr lang="en-SG" sz="1400" b="0" i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economic value capture pathway/s and commercialisation/industry engagement strategies:</a:t>
                      </a:r>
                    </a:p>
                    <a:p>
                      <a:pPr marL="285750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SG" sz="1400" b="0" i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What are some of the key receptacles for the innovations developed in this proposal</a:t>
                      </a:r>
                    </a:p>
                    <a:p>
                      <a:pPr marL="285750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SG" sz="1400" b="0" i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Specific target industry partners and potential collaboration models for each partner</a:t>
                      </a:r>
                    </a:p>
                    <a:p>
                      <a:pPr marL="285750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SG" sz="1400" b="0" i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New business / start-up and business model / revenue model</a:t>
                      </a:r>
                    </a:p>
                    <a:p>
                      <a:pPr algn="l" rtl="0" fontAlgn="base"/>
                      <a:endParaRPr lang="en-US" sz="1400" b="0" i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7004" marR="57004" marT="28502" marB="28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467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922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6E80E-58E8-B7D9-D059-11D3D3A8E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55EA1-537B-BF40-FFDB-CABC6523B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000" y="2125127"/>
            <a:ext cx="10079995" cy="472309"/>
          </a:xfrm>
        </p:spPr>
        <p:txBody>
          <a:bodyPr/>
          <a:lstStyle/>
          <a:p>
            <a:r>
              <a:rPr lang="en-US"/>
              <a:t>SECTION 4. BUDGET AND PLAN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96B783-3BFA-65C2-B1B4-1468D5CA1358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959999" y="2749511"/>
            <a:ext cx="10079995" cy="1461939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000" i="1"/>
              <a:t>4.1 Proposed budget</a:t>
            </a:r>
          </a:p>
          <a:p>
            <a:pPr>
              <a:spcBef>
                <a:spcPts val="600"/>
              </a:spcBef>
            </a:pPr>
            <a:r>
              <a:rPr lang="en-US" sz="2000" i="1"/>
              <a:t>4.2 Implementation plan</a:t>
            </a:r>
          </a:p>
          <a:p>
            <a:pPr>
              <a:spcBef>
                <a:spcPts val="600"/>
              </a:spcBef>
            </a:pPr>
            <a:r>
              <a:rPr lang="en-US" sz="2000" i="1"/>
              <a:t>4.3 Risk assessment and mitigation</a:t>
            </a:r>
          </a:p>
          <a:p>
            <a:pPr>
              <a:spcBef>
                <a:spcPts val="600"/>
              </a:spcBef>
            </a:pPr>
            <a:endParaRPr lang="en-SG" sz="2000" i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40722-42EB-C134-A9A6-EF3503B7B89A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58285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3B088-7F57-BD97-C82D-B78EFE65A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A7710E-C9B2-EE39-6993-B9677121F14C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/>
              <a:t>4.1 Proposed Budget</a:t>
            </a:r>
            <a:endParaRPr lang="en-SG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24C5F4A-A6B0-03B3-0458-799D10E500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658707"/>
              </p:ext>
            </p:extLst>
          </p:nvPr>
        </p:nvGraphicFramePr>
        <p:xfrm>
          <a:off x="426200" y="1217437"/>
          <a:ext cx="11208753" cy="31319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45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5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58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58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5835">
                  <a:extLst>
                    <a:ext uri="{9D8B030D-6E8A-4147-A177-3AD203B41FA5}">
                      <a16:colId xmlns:a16="http://schemas.microsoft.com/office/drawing/2014/main" val="1839678945"/>
                    </a:ext>
                  </a:extLst>
                </a:gridCol>
              </a:tblGrid>
              <a:tr h="2401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Vote</a:t>
                      </a:r>
                      <a:endParaRPr lang="en-SG" sz="1600" b="1" i="0" u="none" strike="noStrike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Year 1 ($)</a:t>
                      </a:r>
                      <a:endParaRPr lang="en-SG" sz="1600" b="1" i="0" u="none" strike="noStrike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Year 2 ($)</a:t>
                      </a:r>
                      <a:endParaRPr lang="en-SG" sz="1600" b="1" i="0" u="none" strike="noStrike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Year 3 ($)</a:t>
                      </a:r>
                      <a:endParaRPr lang="en-SG" sz="1600" b="1" i="0" u="none" strike="noStrike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 ($)</a:t>
                      </a:r>
                      <a:endParaRPr lang="en-SG" sz="1600" b="1" i="0" u="none" strike="noStrike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20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Expenses of Manpower (EOM)</a:t>
                      </a:r>
                    </a:p>
                    <a:p>
                      <a:pPr algn="l" fontAlgn="ctr"/>
                      <a:r>
                        <a:rPr lang="en-US" sz="1600" i="1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Please indicate no. of headcount</a:t>
                      </a:r>
                      <a:endParaRPr lang="en-SG" sz="1600" b="1" i="1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6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Other Operating Expenses (OOE)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6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Equipment (EQPT)</a:t>
                      </a:r>
                      <a:endParaRPr lang="en-SG" sz="1600" b="1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06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Overseas Travel (OT)</a:t>
                      </a:r>
                      <a:endParaRPr lang="en-SG" sz="1600" b="1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0633">
                <a:tc>
                  <a:txBody>
                    <a:bodyPr/>
                    <a:lstStyle/>
                    <a:p>
                      <a:pPr marL="0" marR="0" lvl="0" indent="0" algn="l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Research Scholarship (RS)</a:t>
                      </a:r>
                      <a:endParaRPr lang="en-SG" sz="1600" b="1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032383"/>
                  </a:ext>
                </a:extLst>
              </a:tr>
              <a:tr h="3006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 Direct Costs</a:t>
                      </a:r>
                      <a:endParaRPr lang="en-SG" sz="1600" b="1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1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1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1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1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625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Overheads </a:t>
                      </a:r>
                      <a:r>
                        <a:rPr lang="en-SG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(30% of direct cost except RS budget^)</a:t>
                      </a:r>
                    </a:p>
                    <a:p>
                      <a:pPr algn="l" fontAlgn="ctr"/>
                      <a:r>
                        <a:rPr lang="en-SG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^Overheads do not apply to 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1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1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1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1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56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GRAND TOTAL</a:t>
                      </a:r>
                      <a:endParaRPr lang="en-SG" sz="1600" b="1" i="0" u="none" strike="noStrike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1" i="0" u="none" strike="noStrike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1" i="0" u="none" strike="noStrike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600" b="1" i="0" u="none" strike="noStrike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SG" sz="1600" b="1" i="0" u="none" strike="noStrike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EAD872A3-EB73-742E-418C-CFC5ECFE2B97}"/>
              </a:ext>
            </a:extLst>
          </p:cNvPr>
          <p:cNvSpPr txBox="1">
            <a:spLocks/>
          </p:cNvSpPr>
          <p:nvPr/>
        </p:nvSpPr>
        <p:spPr>
          <a:xfrm>
            <a:off x="426201" y="5963173"/>
            <a:ext cx="7206345" cy="351352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i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Note: Detailed budget breakdown will be required</a:t>
            </a:r>
          </a:p>
        </p:txBody>
      </p:sp>
    </p:spTree>
    <p:extLst>
      <p:ext uri="{BB962C8B-B14F-4D97-AF65-F5344CB8AC3E}">
        <p14:creationId xmlns:p14="http://schemas.microsoft.com/office/powerpoint/2010/main" val="506502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2D6-52EF-ADFF-82EC-6C8051036A0C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/>
              <a:t>4.2 Implementation Plan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7061B-FAB5-6EC4-BA9A-C95920403D62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D15CB6-3A7D-C5CD-8312-BBA3D2ACBE88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SG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3B244DD-BCEA-0EA5-4066-181745447B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11314"/>
              </p:ext>
            </p:extLst>
          </p:nvPr>
        </p:nvGraphicFramePr>
        <p:xfrm>
          <a:off x="455075" y="1083225"/>
          <a:ext cx="11056744" cy="4691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100">
                  <a:extLst>
                    <a:ext uri="{9D8B030D-6E8A-4147-A177-3AD203B41FA5}">
                      <a16:colId xmlns:a16="http://schemas.microsoft.com/office/drawing/2014/main" val="564377848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1031053713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2123389090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2485354718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val="2202458613"/>
                    </a:ext>
                  </a:extLst>
                </a:gridCol>
              </a:tblGrid>
              <a:tr h="36088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Research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Milestones/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Deliverables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Responsible Party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Year 1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Year 2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Year 3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 b="1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 b="1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 b="1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777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Q1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Q2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Q3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Q4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Q1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Q2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Q3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Q4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Q1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Q2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Q3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Q4</a:t>
                      </a:r>
                      <a:endParaRPr lang="en-SG" sz="1200" b="1">
                        <a:solidFill>
                          <a:schemeClr val="bg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Milestone 1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Milestone 2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1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Etc.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1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1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r>
                        <a:rPr lang="en-US" sz="120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28600" algn="l"/>
                          <a:tab pos="2400300" algn="r"/>
                        </a:tabLst>
                      </a:pPr>
                      <a:endParaRPr lang="en-SG" sz="12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0673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384DF-1B87-1A70-0F4A-CE3DF26CF012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r>
              <a:rPr lang="en-US"/>
              <a:t>4.3 Risk Assessment And Mitigation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9EB87-5BAA-2D61-7B02-24FF93DF25A0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6A62CF-BB12-3DC1-E28A-4A2C3738E703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SG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F166124-B535-9DFA-7961-AD61100506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530368"/>
              </p:ext>
            </p:extLst>
          </p:nvPr>
        </p:nvGraphicFramePr>
        <p:xfrm>
          <a:off x="628332" y="978034"/>
          <a:ext cx="10791035" cy="4901932"/>
        </p:xfrm>
        <a:graphic>
          <a:graphicData uri="http://schemas.openxmlformats.org/drawingml/2006/table">
            <a:tbl>
              <a:tblPr/>
              <a:tblGrid>
                <a:gridCol w="10791035">
                  <a:extLst>
                    <a:ext uri="{9D8B030D-6E8A-4147-A177-3AD203B41FA5}">
                      <a16:colId xmlns:a16="http://schemas.microsoft.com/office/drawing/2014/main" val="3965365387"/>
                    </a:ext>
                  </a:extLst>
                </a:gridCol>
              </a:tblGrid>
              <a:tr h="490193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SG" sz="1400" b="0" i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Please outline any potential risks identified for the proposal, and the measures put in place to mitigate and manage these risks</a:t>
                      </a:r>
                      <a:endParaRPr lang="en-US" sz="1400" b="0" i="1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57004" marR="57004" marT="28502" marB="285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467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711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1F305-23A0-E5C0-4EED-72F20232CCE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395412" y="2441808"/>
            <a:ext cx="9401175" cy="2387600"/>
          </a:xfrm>
        </p:spPr>
        <p:txBody>
          <a:bodyPr>
            <a:normAutofit/>
          </a:bodyPr>
          <a:lstStyle/>
          <a:p>
            <a:pPr algn="ctr"/>
            <a:r>
              <a:rPr lang="en-US" sz="3600" b="1">
                <a:solidFill>
                  <a:schemeClr val="accent1"/>
                </a:solidFill>
              </a:rPr>
              <a:t>Supporting Materials (if any)</a:t>
            </a:r>
            <a:br>
              <a:rPr lang="en-US" sz="3600" b="1">
                <a:solidFill>
                  <a:schemeClr val="accent1"/>
                </a:solidFill>
              </a:rPr>
            </a:br>
            <a:r>
              <a:rPr lang="en-SG" sz="3600" i="1">
                <a:solidFill>
                  <a:schemeClr val="accent1"/>
                </a:solidFill>
              </a:rPr>
              <a:t>(Please keep to a maximum of 10 slides)</a:t>
            </a:r>
          </a:p>
        </p:txBody>
      </p:sp>
    </p:spTree>
    <p:extLst>
      <p:ext uri="{BB962C8B-B14F-4D97-AF65-F5344CB8AC3E}">
        <p14:creationId xmlns:p14="http://schemas.microsoft.com/office/powerpoint/2010/main" val="4115681880"/>
      </p:ext>
    </p:extLst>
  </p:cSld>
  <p:clrMapOvr>
    <a:masterClrMapping/>
  </p:clrMapOvr>
</p:sld>
</file>

<file path=ppt/theme/theme1.xml><?xml version="1.0" encoding="utf-8"?>
<a:theme xmlns:a="http://schemas.openxmlformats.org/drawingml/2006/main" name="ASTAR Masterbrand Template Reduced">
  <a:themeElements>
    <a:clrScheme name="A*STA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087"/>
      </a:accent1>
      <a:accent2>
        <a:srgbClr val="DA291C"/>
      </a:accent2>
      <a:accent3>
        <a:srgbClr val="FF6720"/>
      </a:accent3>
      <a:accent4>
        <a:srgbClr val="5C068C"/>
      </a:accent4>
      <a:accent5>
        <a:srgbClr val="003087"/>
      </a:accent5>
      <a:accent6>
        <a:srgbClr val="003087"/>
      </a:accent6>
      <a:hlink>
        <a:srgbClr val="003087"/>
      </a:hlink>
      <a:folHlink>
        <a:srgbClr val="003087"/>
      </a:folHlink>
    </a:clrScheme>
    <a:fontScheme name="Custom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TAR Masterbrand Template Reduced" id="{67AD49CE-9250-4F2A-A06E-22D374D124E4}" vid="{4A92CA1F-FB3C-48ED-AC01-B4236405D8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efcfed2-7563-45d7-9180-e291380929bc" xsi:nil="true"/>
    <lcf76f155ced4ddcb4097134ff3c332f xmlns="d0f2c935-26ac-4a17-883c-99431687ee7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7506F360EFF24AB09CC0FA6FFB19BA" ma:contentTypeVersion="14" ma:contentTypeDescription="Create a new document." ma:contentTypeScope="" ma:versionID="df005b1abd28271d7b3d606eb77a9275">
  <xsd:schema xmlns:xsd="http://www.w3.org/2001/XMLSchema" xmlns:xs="http://www.w3.org/2001/XMLSchema" xmlns:p="http://schemas.microsoft.com/office/2006/metadata/properties" xmlns:ns2="d0f2c935-26ac-4a17-883c-99431687ee73" xmlns:ns3="3efcfed2-7563-45d7-9180-e291380929bc" targetNamespace="http://schemas.microsoft.com/office/2006/metadata/properties" ma:root="true" ma:fieldsID="7fa56fd23c9d995abf0a4787516d6bff" ns2:_="" ns3:_="">
    <xsd:import namespace="d0f2c935-26ac-4a17-883c-99431687ee73"/>
    <xsd:import namespace="3efcfed2-7563-45d7-9180-e291380929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f2c935-26ac-4a17-883c-99431687ee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1ff4019-fa99-4329-98e7-f3e88d10e8e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fcfed2-7563-45d7-9180-e291380929b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13b7467d-7364-40e3-814c-ecaaefe433ff}" ma:internalName="TaxCatchAll" ma:showField="CatchAllData" ma:web="3efcfed2-7563-45d7-9180-e291380929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3FFC34-3209-4F42-8D7B-E170E7252C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BA3CFF-0ACE-47F0-95EA-8EFEFBEB3B99}">
  <ds:schemaRefs>
    <ds:schemaRef ds:uri="3efcfed2-7563-45d7-9180-e291380929bc"/>
    <ds:schemaRef ds:uri="d0f2c935-26ac-4a17-883c-99431687ee7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935C1F3-F4A5-4F93-9683-5A566AD89AD6}">
  <ds:schemaRefs>
    <ds:schemaRef ds:uri="3efcfed2-7563-45d7-9180-e291380929bc"/>
    <ds:schemaRef ds:uri="d0f2c935-26ac-4a17-883c-99431687ee7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ASTAR Masterbrand Template Reduced</Template>
  <TotalTime>163</TotalTime>
  <Words>903</Words>
  <Application>Microsoft Office PowerPoint</Application>
  <PresentationFormat>Widescreen</PresentationFormat>
  <Paragraphs>242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Aptos</vt:lpstr>
      <vt:lpstr>Arial</vt:lpstr>
      <vt:lpstr>Arial,Sans-Serif</vt:lpstr>
      <vt:lpstr>Calibri</vt:lpstr>
      <vt:lpstr>Gilroy SemiBold</vt:lpstr>
      <vt:lpstr>Helvetica</vt:lpstr>
      <vt:lpstr>Open Sans</vt:lpstr>
      <vt:lpstr>Open Sans 2</vt:lpstr>
      <vt:lpstr>ASTAR Masterbrand Template Reduced</vt:lpstr>
      <vt:lpstr>BIOMANUFACTURING TECHNOLOGY &amp; PARTNERSHIP (BioTAP) Funding Initiative Research Proposal For RIE Projects</vt:lpstr>
      <vt:lpstr>PowerPoint Presentation</vt:lpstr>
      <vt:lpstr>PowerPoint Presentation</vt:lpstr>
      <vt:lpstr>SECTION 1: DETAILS OF TEAM</vt:lpstr>
      <vt:lpstr>PowerPoint Presentation</vt:lpstr>
      <vt:lpstr>SECTION 2: SCOPE OF PROPOSAL</vt:lpstr>
      <vt:lpstr>PowerPoint Presentation</vt:lpstr>
      <vt:lpstr>PowerPoint Presentation</vt:lpstr>
      <vt:lpstr>PowerPoint Presentation</vt:lpstr>
      <vt:lpstr>SECTION 3. OUTCOMES AND IMPACT</vt:lpstr>
      <vt:lpstr>PowerPoint Presentation</vt:lpstr>
      <vt:lpstr>PowerPoint Presentation</vt:lpstr>
      <vt:lpstr>SECTION 4. BUDGET AND PLAN</vt:lpstr>
      <vt:lpstr>PowerPoint Presentation</vt:lpstr>
      <vt:lpstr>PowerPoint Presentation</vt:lpstr>
      <vt:lpstr>PowerPoint Presentation</vt:lpstr>
      <vt:lpstr>Supporting Materials (if any) (Please keep to a maximum of 10 slides)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Sherlynn Chan</dc:creator>
  <cp:lastModifiedBy>Charmaine Ang</cp:lastModifiedBy>
  <cp:revision>4</cp:revision>
  <dcterms:created xsi:type="dcterms:W3CDTF">2025-10-10T03:04:53Z</dcterms:created>
  <dcterms:modified xsi:type="dcterms:W3CDTF">2026-10-28T01:39:52Z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0x010100297506F360EFF24AB09CC0FA6FFB19BA</vt:lpwstr>
  </property>
  <property fmtid="{D5CDD505-2E9C-101B-9397-08002B2CF9AE}" pid="3" name="MediaServiceImageTags">
    <vt:lpwstr/>
  </property>
</Properties>
</file>